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83" r:id="rId4"/>
    <p:sldId id="282" r:id="rId5"/>
    <p:sldId id="277" r:id="rId6"/>
    <p:sldId id="278" r:id="rId7"/>
    <p:sldId id="279" r:id="rId8"/>
    <p:sldId id="284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4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02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348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34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9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7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5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3E7B-86AF-49F4-AEBB-95E10FB424B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834A47-2365-4FDD-8EE7-437560683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6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jFvJIulMno" TargetMode="External"/><Relationship Id="rId6" Type="http://schemas.openxmlformats.org/officeDocument/2006/relationships/image" Target="../media/image2.png"/><Relationship Id="rId5" Type="http://schemas.openxmlformats.org/officeDocument/2006/relationships/hyperlink" Target="https://youtu.be/njFvJIulMno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rFyIXKoM-U" TargetMode="External"/><Relationship Id="rId6" Type="http://schemas.openxmlformats.org/officeDocument/2006/relationships/image" Target="../media/image2.png"/><Relationship Id="rId5" Type="http://schemas.openxmlformats.org/officeDocument/2006/relationships/hyperlink" Target="https://youtu.be/urFyIXKoM-U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Yz2QdO9-Ec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Removing excess water and minimizing soil erosion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4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/>
          </a:bodyPr>
          <a:lstStyle/>
          <a:p>
            <a:r>
              <a:rPr lang="en-US" b="1" dirty="0"/>
              <a:t>Lower Drying Costs: </a:t>
            </a:r>
          </a:p>
          <a:p>
            <a:pPr lvl="1"/>
            <a:r>
              <a:rPr lang="en-US" dirty="0"/>
              <a:t>Tile drainage allows crops to grow and mature faster and reduces the necessary drying time in the fall.</a:t>
            </a:r>
          </a:p>
          <a:p>
            <a:r>
              <a:rPr lang="en-US" b="1" dirty="0"/>
              <a:t>Lower Machinery Costs: </a:t>
            </a:r>
          </a:p>
          <a:p>
            <a:pPr lvl="1"/>
            <a:r>
              <a:rPr lang="en-US" dirty="0"/>
              <a:t>Allows farmers to be in the fields for more days and for longer during the day during the crop season and harvest. </a:t>
            </a:r>
          </a:p>
          <a:p>
            <a:pPr lvl="1"/>
            <a:r>
              <a:rPr lang="en-US" dirty="0"/>
              <a:t>This efficiency advantage allows farmers to do more with less equipment.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8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farmer doing?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9" name="njFvJIulMn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2925" y="1517357"/>
            <a:ext cx="8127948" cy="45719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2925" y="6344066"/>
            <a:ext cx="296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https://youtu.be/njFvJIulMno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1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tiling?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4" name="urFyIXKoM-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2925" y="1517357"/>
            <a:ext cx="8202593" cy="46139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2925" y="6344066"/>
            <a:ext cx="3533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https://youtu.be/urFyIXKoM-U</a:t>
            </a:r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0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Higher Yields and improved crop quality: </a:t>
            </a:r>
          </a:p>
          <a:p>
            <a:pPr lvl="1"/>
            <a:r>
              <a:rPr lang="en-US" dirty="0"/>
              <a:t>Field drainage improves crop quantity and quality. </a:t>
            </a:r>
          </a:p>
          <a:p>
            <a:pPr lvl="1"/>
            <a:r>
              <a:rPr lang="en-US" dirty="0"/>
              <a:t>Results from over 125 drainage experiments show increases attributed to subsurface drainage: corn by 34%, alfalfa by 42%, soybeans by 29%, and wheat by 76%</a:t>
            </a:r>
          </a:p>
          <a:p>
            <a:r>
              <a:rPr lang="en-US" b="1" dirty="0"/>
              <a:t>Faster Soil Warm-up: </a:t>
            </a:r>
          </a:p>
          <a:p>
            <a:pPr lvl="1"/>
            <a:r>
              <a:rPr lang="en-US" dirty="0"/>
              <a:t>Environmental advantage of a 5-15 degree increase in temperature. </a:t>
            </a:r>
          </a:p>
          <a:p>
            <a:pPr lvl="1"/>
            <a:r>
              <a:rPr lang="en-US" dirty="0"/>
              <a:t>Wet, cold soil is eliminated and surface evaporation is reduced.</a:t>
            </a:r>
          </a:p>
          <a:p>
            <a:r>
              <a:rPr lang="en-US" b="1" dirty="0"/>
              <a:t>Reduced Compaction: </a:t>
            </a:r>
          </a:p>
          <a:p>
            <a:pPr lvl="1"/>
            <a:r>
              <a:rPr lang="en-US" dirty="0"/>
              <a:t>Creates drier soil and reduces the risk of a compaction caused by working wet ground. </a:t>
            </a:r>
          </a:p>
          <a:p>
            <a:pPr lvl="1"/>
            <a:r>
              <a:rPr lang="en-US" dirty="0"/>
              <a:t>Tiled fields stay un-compacted more reliably than non-tiled fields and as a result, produce greater yields.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9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Larger, Deeper Roots: </a:t>
            </a:r>
          </a:p>
          <a:p>
            <a:pPr lvl="1"/>
            <a:r>
              <a:rPr lang="en-US" dirty="0"/>
              <a:t>Lowered water table causes root systems to seek deeper moisture and creates air and water channels. </a:t>
            </a:r>
          </a:p>
          <a:p>
            <a:pPr lvl="1"/>
            <a:r>
              <a:rPr lang="en-US" dirty="0"/>
              <a:t>This results in better root growth and soil penetration that allows plants to extract more nutrients for longer.</a:t>
            </a:r>
          </a:p>
          <a:p>
            <a:r>
              <a:rPr lang="en-US" b="1" dirty="0"/>
              <a:t>Better Soil Aeration: </a:t>
            </a:r>
          </a:p>
          <a:p>
            <a:pPr lvl="1"/>
            <a:r>
              <a:rPr lang="en-US" dirty="0"/>
              <a:t>Tile plows create soil that percolates better and allows more air and water to reach the roots. </a:t>
            </a:r>
          </a:p>
          <a:p>
            <a:pPr lvl="1"/>
            <a:r>
              <a:rPr lang="en-US" dirty="0"/>
              <a:t>Ideal soil make up is air – 25%, water – 25%, soil – 50%</a:t>
            </a:r>
          </a:p>
          <a:p>
            <a:r>
              <a:rPr lang="en-US" b="1" dirty="0"/>
              <a:t>Favorable Environment: </a:t>
            </a:r>
          </a:p>
          <a:p>
            <a:pPr lvl="1"/>
            <a:r>
              <a:rPr lang="en-US" dirty="0"/>
              <a:t>Opening the soil with drainage plows creates an optimal environment for beneficial soil microorganisms and earthworms. </a:t>
            </a:r>
          </a:p>
          <a:p>
            <a:pPr lvl="1"/>
            <a:r>
              <a:rPr lang="en-US" dirty="0"/>
              <a:t>Aerobic organisms are vital for plant growth and help make nitrogen and sulfur more accessible.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5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Reduced Yield Variation: </a:t>
            </a:r>
          </a:p>
          <a:p>
            <a:pPr lvl="1"/>
            <a:r>
              <a:rPr lang="en-US" dirty="0"/>
              <a:t>Produces a reliable and consistent increase in yield. </a:t>
            </a:r>
          </a:p>
          <a:p>
            <a:pPr lvl="1"/>
            <a:r>
              <a:rPr lang="en-US" dirty="0"/>
              <a:t>University study showed that un-drained soil saw a 46% fluctuation in yield in comparison with tiled soil that only varied by 18%. </a:t>
            </a:r>
          </a:p>
          <a:p>
            <a:pPr lvl="1"/>
            <a:r>
              <a:rPr lang="en-US" dirty="0"/>
              <a:t>Consistent yield allows for dependable cash flow for farmers.</a:t>
            </a:r>
          </a:p>
          <a:p>
            <a:r>
              <a:rPr lang="en-US" b="1" dirty="0"/>
              <a:t>More Days of Machinery Operation: </a:t>
            </a:r>
          </a:p>
          <a:p>
            <a:pPr lvl="1"/>
            <a:r>
              <a:rPr lang="en-US" dirty="0"/>
              <a:t>Accelerated drying and warmer soil allows for earlier spring planting and longer fall operations. </a:t>
            </a:r>
          </a:p>
          <a:p>
            <a:pPr lvl="1"/>
            <a:r>
              <a:rPr lang="en-US" dirty="0"/>
              <a:t>Dry soil limits compaction and facilitates timely post-emergence applications.</a:t>
            </a:r>
          </a:p>
          <a:p>
            <a:r>
              <a:rPr lang="en-US" b="1" dirty="0"/>
              <a:t>Longer Growing Seasons: </a:t>
            </a:r>
          </a:p>
          <a:p>
            <a:pPr lvl="1"/>
            <a:r>
              <a:rPr lang="en-US" dirty="0"/>
              <a:t>Early planting in warm, dry fields gives plants the maximum opportunity to thrive and produces high yields.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9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Superior Soil Structure: </a:t>
            </a:r>
          </a:p>
          <a:p>
            <a:pPr lvl="1"/>
            <a:r>
              <a:rPr lang="en-US" dirty="0"/>
              <a:t>Allows field drainage that promotes soil health through soil granulation and root interaction with water and air. </a:t>
            </a:r>
          </a:p>
          <a:p>
            <a:pPr lvl="1"/>
            <a:r>
              <a:rPr lang="en-US" dirty="0"/>
              <a:t>The resultant porous soil retains necessary water for optimal growing.</a:t>
            </a:r>
          </a:p>
          <a:p>
            <a:r>
              <a:rPr lang="en-US" b="1" dirty="0"/>
              <a:t>Increased Dry Year Yield: </a:t>
            </a:r>
          </a:p>
          <a:p>
            <a:pPr lvl="1"/>
            <a:r>
              <a:rPr lang="en-US" dirty="0"/>
              <a:t>Deeper roots enable plants to withstand summer droughts. </a:t>
            </a:r>
          </a:p>
          <a:p>
            <a:pPr lvl="1"/>
            <a:r>
              <a:rPr lang="en-US" dirty="0"/>
              <a:t>Deep roots obtain valuable nutrients before late-summer climate stress.</a:t>
            </a:r>
          </a:p>
          <a:p>
            <a:r>
              <a:rPr lang="en-US" b="1" dirty="0"/>
              <a:t>Reduced Nitrogen Loss: </a:t>
            </a:r>
          </a:p>
          <a:p>
            <a:pPr lvl="1"/>
            <a:r>
              <a:rPr lang="en-US" dirty="0"/>
              <a:t>Creates dry soil that is optimal for nitrogen utilization and thriving aerobic organisms. </a:t>
            </a:r>
          </a:p>
          <a:p>
            <a:pPr lvl="1"/>
            <a:r>
              <a:rPr lang="en-US" dirty="0"/>
              <a:t>Because nitrogen is one of the most expensive inputs, reduced loss allows farmers to save money and produce better crops.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4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Nutrient loss reduction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4" name="-Yz2QdO9-E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2925" y="1517357"/>
            <a:ext cx="7997320" cy="44984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92925" y="6245003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https://youtu.be/-Yz2QdO9-Ec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389471" cy="377762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Consistent Seed Stands: </a:t>
            </a:r>
          </a:p>
          <a:p>
            <a:pPr lvl="1"/>
            <a:r>
              <a:rPr lang="en-US" dirty="0"/>
              <a:t>Reduced incidence of seeds rotting before germination and better stands are achieved because of drier soil.</a:t>
            </a:r>
          </a:p>
          <a:p>
            <a:r>
              <a:rPr lang="en-US" b="1" dirty="0"/>
              <a:t>Toxin Removal: </a:t>
            </a:r>
          </a:p>
          <a:p>
            <a:pPr lvl="1"/>
            <a:r>
              <a:rPr lang="en-US" dirty="0"/>
              <a:t>Tiling cleanses soil. </a:t>
            </a:r>
          </a:p>
          <a:p>
            <a:pPr lvl="1"/>
            <a:r>
              <a:rPr lang="en-US" dirty="0"/>
              <a:t>Toxic substances, disease-causing organisms, and dangerously high levels of iron and manganese are removed through better drainage and improved aeration.</a:t>
            </a:r>
          </a:p>
          <a:p>
            <a:r>
              <a:rPr lang="en-US" b="1" dirty="0"/>
              <a:t>Reduced Erosion: </a:t>
            </a:r>
          </a:p>
          <a:p>
            <a:pPr lvl="1"/>
            <a:r>
              <a:rPr lang="en-US" dirty="0"/>
              <a:t>Enhanced field drainage creates soil that can hold extra rainfall, reducing run-off and allowing absorption. </a:t>
            </a:r>
          </a:p>
          <a:p>
            <a:pPr lvl="1"/>
            <a:r>
              <a:rPr lang="en-US" dirty="0"/>
              <a:t>This erosion-control maintains both fertility level and soil structure.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4" y="6199464"/>
            <a:ext cx="1128704" cy="658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427" y="6349007"/>
            <a:ext cx="839257" cy="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635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615</Words>
  <Application>Microsoft Office PowerPoint</Application>
  <PresentationFormat>Widescreen</PresentationFormat>
  <Paragraphs>63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Tiling</vt:lpstr>
      <vt:lpstr>What is the farmer doing?</vt:lpstr>
      <vt:lpstr>What is tiling?</vt:lpstr>
      <vt:lpstr>Why Tile?</vt:lpstr>
      <vt:lpstr>Why Tile?</vt:lpstr>
      <vt:lpstr>Why Tile?</vt:lpstr>
      <vt:lpstr>Why Tile?</vt:lpstr>
      <vt:lpstr>Nutrient loss reduction</vt:lpstr>
      <vt:lpstr>Why Tile?</vt:lpstr>
      <vt:lpstr>Why Tile?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Nitrogen Cycle</dc:title>
  <dc:creator>Will Fett</dc:creator>
  <cp:lastModifiedBy>Will Fett</cp:lastModifiedBy>
  <cp:revision>26</cp:revision>
  <dcterms:created xsi:type="dcterms:W3CDTF">2017-03-15T15:26:13Z</dcterms:created>
  <dcterms:modified xsi:type="dcterms:W3CDTF">2017-05-04T14:34:45Z</dcterms:modified>
</cp:coreProperties>
</file>